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1" r:id="rId1"/>
    <p:sldMasterId id="2147483672" r:id="rId2"/>
  </p:sldMasterIdLst>
  <p:notesMasterIdLst>
    <p:notesMasterId r:id="rId13"/>
  </p:notesMasterIdLst>
  <p:sldIdLst>
    <p:sldId id="256" r:id="rId3"/>
    <p:sldId id="258" r:id="rId4"/>
    <p:sldId id="259" r:id="rId5"/>
    <p:sldId id="260" r:id="rId6"/>
    <p:sldId id="283" r:id="rId7"/>
    <p:sldId id="285" r:id="rId8"/>
    <p:sldId id="286" r:id="rId9"/>
    <p:sldId id="287" r:id="rId10"/>
    <p:sldId id="288" r:id="rId11"/>
    <p:sldId id="281" r:id="rId12"/>
  </p:sldIdLst>
  <p:sldSz cx="9144000" cy="5143500" type="screen16x9"/>
  <p:notesSz cx="6858000" cy="9144000"/>
  <p:embeddedFontLst>
    <p:embeddedFont>
      <p:font typeface="Helvetica Neue" panose="02000503000000020004" pitchFamily="2" charset="0"/>
      <p:regular r:id="rId14"/>
      <p:bold r:id="rId15"/>
      <p:italic r:id="rId16"/>
      <p:boldItalic r:id="rId17"/>
    </p:embeddedFont>
    <p:embeddedFont>
      <p:font typeface="Helvetica Neue Light" panose="02000403000000020004" pitchFamily="2" charset="0"/>
      <p:regular r:id="rId18"/>
      <p:bold r:id="rId19"/>
      <p:italic r:id="rId20"/>
      <p:boldItalic r:id="rId21"/>
    </p:embeddedFont>
    <p:embeddedFont>
      <p:font typeface="Montserrat" pitchFamily="2" charset="77"/>
      <p:regular r:id="rId22"/>
      <p:bold r:id="rId23"/>
      <p:italic r:id="rId24"/>
      <p:boldItalic r:id="rId25"/>
    </p:embeddedFont>
    <p:embeddedFont>
      <p:font typeface="Work Sans" pitchFamily="2" charset="77"/>
      <p:regular r:id="rId26"/>
      <p:bold r:id="rId27"/>
      <p:italic r:id="rId28"/>
      <p:boldItalic r:id="rId29"/>
    </p:embeddedFont>
    <p:embeddedFont>
      <p:font typeface="Work Sans Regular" pitchFamily="2" charset="77"/>
      <p:regular r:id="rId30"/>
      <p:bold r:id="rId31"/>
      <p:italic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90"/>
    <p:restoredTop sz="94674"/>
  </p:normalViewPr>
  <p:slideViewPr>
    <p:cSldViewPr snapToGrid="0">
      <p:cViewPr varScale="1">
        <p:scale>
          <a:sx n="165" d="100"/>
          <a:sy n="165" d="100"/>
        </p:scale>
        <p:origin x="704" y="1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21" Type="http://schemas.openxmlformats.org/officeDocument/2006/relationships/font" Target="fonts/font8.fntdata"/><Relationship Id="rId34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33" Type="http://schemas.openxmlformats.org/officeDocument/2006/relationships/font" Target="fonts/font20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11.fntdata"/><Relationship Id="rId32" Type="http://schemas.openxmlformats.org/officeDocument/2006/relationships/font" Target="fonts/font19.fntdata"/><Relationship Id="rId37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font" Target="fonts/font15.fntdata"/><Relationship Id="rId36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font" Target="fonts/font6.fntdata"/><Relationship Id="rId31" Type="http://schemas.openxmlformats.org/officeDocument/2006/relationships/font" Target="fonts/font18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font" Target="fonts/font14.fntdata"/><Relationship Id="rId30" Type="http://schemas.openxmlformats.org/officeDocument/2006/relationships/font" Target="fonts/font17.fntdata"/><Relationship Id="rId35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5b994a556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5b994a556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5b994a556c_0_19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g5b994a556c_0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5741728c8c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5741728c8c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59f41b0d9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59f41b0d9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59f41b0d9f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59f41b0d9f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59f41b0d9f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59f41b0d9f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00739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59f41b0d9f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59f41b0d9f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03278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59f41b0d9f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59f41b0d9f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37799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59f41b0d9f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59f41b0d9f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26455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59f41b0d9f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59f41b0d9f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560731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et sous-titre" type="title">
  <p:cSld name="TITLE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>
            <a:spLocks noGrp="1"/>
          </p:cNvSpPr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body" idx="1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- Horizontale" type="tx">
  <p:cSld name="TITLE_AND_BODY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>
            <a:spLocks noGrp="1"/>
          </p:cNvSpPr>
          <p:nvPr>
            <p:ph type="pic" idx="2"/>
          </p:nvPr>
        </p:nvSpPr>
        <p:spPr>
          <a:xfrm>
            <a:off x="1172238" y="252413"/>
            <a:ext cx="6801000" cy="32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title"/>
          </p:nvPr>
        </p:nvSpPr>
        <p:spPr>
          <a:xfrm>
            <a:off x="238125" y="3567113"/>
            <a:ext cx="8667600" cy="7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61" name="Google Shape;61;p15"/>
          <p:cNvSpPr txBox="1">
            <a:spLocks noGrp="1"/>
          </p:cNvSpPr>
          <p:nvPr>
            <p:ph type="body" idx="1"/>
          </p:nvPr>
        </p:nvSpPr>
        <p:spPr>
          <a:xfrm>
            <a:off x="238125" y="4291013"/>
            <a:ext cx="86676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62" name="Google Shape;62;p15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- Centré">
  <p:cSld name="Titre - Centré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6"/>
          <p:cNvSpPr txBox="1">
            <a:spLocks noGrp="1"/>
          </p:cNvSpPr>
          <p:nvPr>
            <p:ph type="title"/>
          </p:nvPr>
        </p:nvSpPr>
        <p:spPr>
          <a:xfrm>
            <a:off x="666750" y="17002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65" name="Google Shape;65;p16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- Verticale">
  <p:cSld name="Photo - Verticale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7"/>
          <p:cNvSpPr>
            <a:spLocks noGrp="1"/>
          </p:cNvSpPr>
          <p:nvPr>
            <p:ph type="pic" idx="2"/>
          </p:nvPr>
        </p:nvSpPr>
        <p:spPr>
          <a:xfrm>
            <a:off x="4937242" y="357188"/>
            <a:ext cx="3571800" cy="43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68" name="Google Shape;68;p17"/>
          <p:cNvSpPr txBox="1">
            <a:spLocks noGrp="1"/>
          </p:cNvSpPr>
          <p:nvPr>
            <p:ph type="title"/>
          </p:nvPr>
        </p:nvSpPr>
        <p:spPr>
          <a:xfrm>
            <a:off x="619125" y="357188"/>
            <a:ext cx="3833700" cy="20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  <a:defRPr sz="3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69" name="Google Shape;69;p17"/>
          <p:cNvSpPr txBox="1">
            <a:spLocks noGrp="1"/>
          </p:cNvSpPr>
          <p:nvPr>
            <p:ph type="body" idx="1"/>
          </p:nvPr>
        </p:nvSpPr>
        <p:spPr>
          <a:xfrm>
            <a:off x="619125" y="2447925"/>
            <a:ext cx="3833700" cy="21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70" name="Google Shape;70;p17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- Haut">
  <p:cSld name="Titre - Haut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8"/>
          <p:cNvSpPr txBox="1">
            <a:spLocks noGrp="1"/>
          </p:cNvSpPr>
          <p:nvPr>
            <p:ph type="title"/>
          </p:nvPr>
        </p:nvSpPr>
        <p:spPr>
          <a:xfrm>
            <a:off x="633413" y="133350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73" name="Google Shape;73;p18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et puces">
  <p:cSld name="Titre et puces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>
            <a:spLocks noGrp="1"/>
          </p:cNvSpPr>
          <p:nvPr>
            <p:ph type="title"/>
          </p:nvPr>
        </p:nvSpPr>
        <p:spPr>
          <a:xfrm>
            <a:off x="633413" y="133350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76" name="Google Shape;76;p19"/>
          <p:cNvSpPr txBox="1">
            <a:spLocks noGrp="1"/>
          </p:cNvSpPr>
          <p:nvPr>
            <p:ph type="body" idx="1"/>
          </p:nvPr>
        </p:nvSpPr>
        <p:spPr>
          <a:xfrm>
            <a:off x="633413" y="1181100"/>
            <a:ext cx="7877100" cy="34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>
            <a:lvl1pPr marL="457200" marR="0" lvl="0" indent="-3746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746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746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746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746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77" name="Google Shape;77;p19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, puces et photo">
  <p:cSld name="Titre, puces et photo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0"/>
          <p:cNvSpPr>
            <a:spLocks noGrp="1"/>
          </p:cNvSpPr>
          <p:nvPr>
            <p:ph type="pic" idx="2"/>
          </p:nvPr>
        </p:nvSpPr>
        <p:spPr>
          <a:xfrm>
            <a:off x="4938713" y="1181100"/>
            <a:ext cx="3571800" cy="34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80" name="Google Shape;80;p20"/>
          <p:cNvSpPr txBox="1">
            <a:spLocks noGrp="1"/>
          </p:cNvSpPr>
          <p:nvPr>
            <p:ph type="title"/>
          </p:nvPr>
        </p:nvSpPr>
        <p:spPr>
          <a:xfrm>
            <a:off x="633413" y="133350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81" name="Google Shape;81;p20"/>
          <p:cNvSpPr txBox="1">
            <a:spLocks noGrp="1"/>
          </p:cNvSpPr>
          <p:nvPr>
            <p:ph type="body" idx="1"/>
          </p:nvPr>
        </p:nvSpPr>
        <p:spPr>
          <a:xfrm>
            <a:off x="633413" y="1181100"/>
            <a:ext cx="3833700" cy="34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>
            <a:lvl1pPr marL="457200" marR="0" lvl="0" indent="-342900" algn="l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Char char="•"/>
              <a:defRPr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Char char="•"/>
              <a:defRPr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Char char="•"/>
              <a:defRPr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Char char="•"/>
              <a:defRPr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Char char="•"/>
              <a:defRPr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82" name="Google Shape;82;p20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uces">
  <p:cSld name="Puces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 txBox="1">
            <a:spLocks noGrp="1"/>
          </p:cNvSpPr>
          <p:nvPr>
            <p:ph type="body" idx="1"/>
          </p:nvPr>
        </p:nvSpPr>
        <p:spPr>
          <a:xfrm>
            <a:off x="633413" y="666750"/>
            <a:ext cx="7877100" cy="38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>
            <a:lvl1pPr marL="457200" marR="0" lvl="0" indent="-3746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746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746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746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746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85" name="Google Shape;85;p21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 photos">
  <p:cSld name="3 photos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>
            <a:spLocks noGrp="1"/>
          </p:cNvSpPr>
          <p:nvPr>
            <p:ph type="pic" idx="2"/>
          </p:nvPr>
        </p:nvSpPr>
        <p:spPr>
          <a:xfrm>
            <a:off x="5910263" y="2643188"/>
            <a:ext cx="2776500" cy="20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88" name="Google Shape;88;p22"/>
          <p:cNvSpPr>
            <a:spLocks noGrp="1"/>
          </p:cNvSpPr>
          <p:nvPr>
            <p:ph type="pic" idx="3"/>
          </p:nvPr>
        </p:nvSpPr>
        <p:spPr>
          <a:xfrm>
            <a:off x="5910263" y="423863"/>
            <a:ext cx="2776500" cy="20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89" name="Google Shape;89;p22"/>
          <p:cNvSpPr>
            <a:spLocks noGrp="1"/>
          </p:cNvSpPr>
          <p:nvPr>
            <p:ph type="pic" idx="4"/>
          </p:nvPr>
        </p:nvSpPr>
        <p:spPr>
          <a:xfrm>
            <a:off x="452438" y="423863"/>
            <a:ext cx="5315100" cy="43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90" name="Google Shape;90;p22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itation">
  <p:cSld name="Cita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3"/>
          <p:cNvSpPr txBox="1">
            <a:spLocks noGrp="1"/>
          </p:cNvSpPr>
          <p:nvPr>
            <p:ph type="body" idx="1"/>
          </p:nvPr>
        </p:nvSpPr>
        <p:spPr>
          <a:xfrm>
            <a:off x="895350" y="3357563"/>
            <a:ext cx="7358100" cy="2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 b="0" i="1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93" name="Google Shape;93;p23"/>
          <p:cNvSpPr txBox="1">
            <a:spLocks noGrp="1"/>
          </p:cNvSpPr>
          <p:nvPr>
            <p:ph type="body" idx="2"/>
          </p:nvPr>
        </p:nvSpPr>
        <p:spPr>
          <a:xfrm>
            <a:off x="895350" y="2278856"/>
            <a:ext cx="7358100" cy="3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94" name="Google Shape;94;p23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">
  <p:cSld name="Photo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4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97" name="Google Shape;97;p24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ierge">
  <p:cSld name="Vierge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5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633413" y="133350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633413" y="1181100"/>
            <a:ext cx="7877100" cy="34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>
            <a:lvl1pPr marL="457200" marR="0" lvl="0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70543" y="157300"/>
            <a:ext cx="2455682" cy="241445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6"/>
          <p:cNvSpPr txBox="1"/>
          <p:nvPr/>
        </p:nvSpPr>
        <p:spPr>
          <a:xfrm>
            <a:off x="1448350" y="3495087"/>
            <a:ext cx="4960200" cy="2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Data Curriculum Case Study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2000" b="1" dirty="0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2000" b="1" dirty="0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 dirty="0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3" name="Google Shape;333;p51" descr="IH_BLUE-LOGO_1200x1200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22756" y="1822506"/>
            <a:ext cx="1498488" cy="1498488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148;p31">
            <a:extLst>
              <a:ext uri="{FF2B5EF4-FFF2-40B4-BE49-F238E27FC236}">
                <a16:creationId xmlns:a16="http://schemas.microsoft.com/office/drawing/2014/main" id="{3624B937-3A65-BB4E-9841-B29138D139C7}"/>
              </a:ext>
            </a:extLst>
          </p:cNvPr>
          <p:cNvSpPr txBox="1"/>
          <p:nvPr/>
        </p:nvSpPr>
        <p:spPr>
          <a:xfrm>
            <a:off x="560999" y="364118"/>
            <a:ext cx="401100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b="1" dirty="0">
                <a:solidFill>
                  <a:srgbClr val="2DC5FA"/>
                </a:solidFill>
                <a:latin typeface="Work Sans"/>
                <a:ea typeface="Work Sans"/>
                <a:cs typeface="Work Sans"/>
                <a:sym typeface="Work Sans"/>
              </a:rPr>
              <a:t>To Notebooks…</a:t>
            </a:r>
            <a:endParaRPr sz="1800" dirty="0">
              <a:solidFill>
                <a:srgbClr val="2DC5FA"/>
              </a:solidFill>
              <a:latin typeface="Work Sans Regular"/>
              <a:ea typeface="Work Sans Regular"/>
              <a:cs typeface="Work Sans Regular"/>
              <a:sym typeface="Work Sans Regular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8"/>
          <p:cNvSpPr txBox="1"/>
          <p:nvPr/>
        </p:nvSpPr>
        <p:spPr>
          <a:xfrm>
            <a:off x="125480" y="387458"/>
            <a:ext cx="401100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b="1" dirty="0">
                <a:solidFill>
                  <a:srgbClr val="2DC5FA"/>
                </a:solidFill>
                <a:latin typeface="Work Sans"/>
                <a:ea typeface="Work Sans"/>
                <a:cs typeface="Work Sans"/>
                <a:sym typeface="Work Sans"/>
              </a:rPr>
              <a:t>First Some Good News</a:t>
            </a:r>
            <a:endParaRPr sz="1800" dirty="0">
              <a:solidFill>
                <a:srgbClr val="2DC5FA"/>
              </a:solidFill>
              <a:latin typeface="Work Sans Regular"/>
              <a:ea typeface="Work Sans Regular"/>
              <a:cs typeface="Work Sans Regular"/>
              <a:sym typeface="Work Sans Regular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9FE8F922-DD94-1B4C-A14B-4158407F21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3751" y="881558"/>
            <a:ext cx="5596497" cy="373099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9"/>
          <p:cNvSpPr txBox="1"/>
          <p:nvPr/>
        </p:nvSpPr>
        <p:spPr>
          <a:xfrm>
            <a:off x="-282931" y="365456"/>
            <a:ext cx="437040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b="1" dirty="0">
                <a:solidFill>
                  <a:srgbClr val="2DC5FA"/>
                </a:solidFill>
                <a:latin typeface="Work Sans"/>
                <a:ea typeface="Work Sans"/>
                <a:cs typeface="Work Sans"/>
                <a:sym typeface="Work Sans"/>
              </a:rPr>
              <a:t>Data Storytelling</a:t>
            </a:r>
            <a:endParaRPr sz="1800" b="1" dirty="0">
              <a:solidFill>
                <a:srgbClr val="2DC5FA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1D1D963E-BE4D-1D44-98EA-26895455CF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2071" y="963800"/>
            <a:ext cx="4999857" cy="32158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0"/>
          <p:cNvSpPr txBox="1"/>
          <p:nvPr/>
        </p:nvSpPr>
        <p:spPr>
          <a:xfrm>
            <a:off x="-120914" y="326170"/>
            <a:ext cx="401100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b="1" dirty="0">
                <a:solidFill>
                  <a:srgbClr val="2DC5FA"/>
                </a:solidFill>
                <a:latin typeface="Work Sans"/>
                <a:ea typeface="Work Sans"/>
                <a:cs typeface="Work Sans"/>
                <a:sym typeface="Work Sans"/>
              </a:rPr>
              <a:t>Class Schedule</a:t>
            </a:r>
            <a:endParaRPr sz="1800" dirty="0">
              <a:solidFill>
                <a:srgbClr val="2DC5FA"/>
              </a:solidFill>
              <a:latin typeface="Work Sans Regular"/>
              <a:ea typeface="Work Sans Regular"/>
              <a:cs typeface="Work Sans Regular"/>
              <a:sym typeface="Work Sans Regular"/>
            </a:endParaRPr>
          </a:p>
        </p:txBody>
      </p:sp>
      <p:sp>
        <p:nvSpPr>
          <p:cNvPr id="5" name="Google Shape;135;p29">
            <a:extLst>
              <a:ext uri="{FF2B5EF4-FFF2-40B4-BE49-F238E27FC236}">
                <a16:creationId xmlns:a16="http://schemas.microsoft.com/office/drawing/2014/main" id="{3E8137CE-BFD5-8B45-B131-FFE5030C7063}"/>
              </a:ext>
            </a:extLst>
          </p:cNvPr>
          <p:cNvSpPr txBox="1"/>
          <p:nvPr/>
        </p:nvSpPr>
        <p:spPr>
          <a:xfrm>
            <a:off x="2386800" y="1041152"/>
            <a:ext cx="437040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b="1" dirty="0">
                <a:solidFill>
                  <a:srgbClr val="2DC5FA"/>
                </a:solidFill>
                <a:latin typeface="Work Sans"/>
                <a:ea typeface="Work Sans"/>
                <a:cs typeface="Work Sans"/>
                <a:sym typeface="Work Sans"/>
              </a:rPr>
              <a:t>Week 2 : Transform/Load</a:t>
            </a:r>
            <a:endParaRPr b="1" dirty="0">
              <a:solidFill>
                <a:srgbClr val="2DC5FA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6" name="Google Shape;135;p29">
            <a:extLst>
              <a:ext uri="{FF2B5EF4-FFF2-40B4-BE49-F238E27FC236}">
                <a16:creationId xmlns:a16="http://schemas.microsoft.com/office/drawing/2014/main" id="{B8C32768-ADF0-0E49-A460-360626DD6E9A}"/>
              </a:ext>
            </a:extLst>
          </p:cNvPr>
          <p:cNvSpPr txBox="1"/>
          <p:nvPr/>
        </p:nvSpPr>
        <p:spPr>
          <a:xfrm>
            <a:off x="2386800" y="673212"/>
            <a:ext cx="437040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b="1" dirty="0">
                <a:solidFill>
                  <a:srgbClr val="2DC5FA"/>
                </a:solidFill>
                <a:latin typeface="Work Sans"/>
                <a:ea typeface="Work Sans"/>
                <a:cs typeface="Work Sans"/>
                <a:sym typeface="Work Sans"/>
              </a:rPr>
              <a:t>Week 1 : Python</a:t>
            </a:r>
            <a:endParaRPr b="1" dirty="0">
              <a:solidFill>
                <a:srgbClr val="2DC5FA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7" name="Google Shape;135;p29">
            <a:extLst>
              <a:ext uri="{FF2B5EF4-FFF2-40B4-BE49-F238E27FC236}">
                <a16:creationId xmlns:a16="http://schemas.microsoft.com/office/drawing/2014/main" id="{0860D8FC-EB27-4442-8568-6788B4547FC4}"/>
              </a:ext>
            </a:extLst>
          </p:cNvPr>
          <p:cNvSpPr txBox="1"/>
          <p:nvPr/>
        </p:nvSpPr>
        <p:spPr>
          <a:xfrm>
            <a:off x="2386800" y="1966864"/>
            <a:ext cx="437040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b="1" dirty="0">
                <a:solidFill>
                  <a:srgbClr val="2DC5FA"/>
                </a:solidFill>
                <a:latin typeface="Work Sans"/>
                <a:ea typeface="Work Sans"/>
                <a:cs typeface="Work Sans"/>
                <a:sym typeface="Work Sans"/>
              </a:rPr>
              <a:t>Week 4 : Descriptive Stats / Viz</a:t>
            </a:r>
            <a:endParaRPr b="1" dirty="0">
              <a:solidFill>
                <a:srgbClr val="2DC5FA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8" name="Google Shape;135;p29">
            <a:extLst>
              <a:ext uri="{FF2B5EF4-FFF2-40B4-BE49-F238E27FC236}">
                <a16:creationId xmlns:a16="http://schemas.microsoft.com/office/drawing/2014/main" id="{5CC0B869-DF01-344F-B2C4-34B46F42D3DF}"/>
              </a:ext>
            </a:extLst>
          </p:cNvPr>
          <p:cNvSpPr txBox="1"/>
          <p:nvPr/>
        </p:nvSpPr>
        <p:spPr>
          <a:xfrm>
            <a:off x="2386800" y="2470418"/>
            <a:ext cx="437040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b="1" dirty="0">
                <a:solidFill>
                  <a:srgbClr val="2DC5FA"/>
                </a:solidFill>
                <a:latin typeface="Work Sans"/>
                <a:ea typeface="Work Sans"/>
                <a:cs typeface="Work Sans"/>
                <a:sym typeface="Work Sans"/>
              </a:rPr>
              <a:t>Week 5 : Mathematical Methods</a:t>
            </a:r>
            <a:endParaRPr b="1" dirty="0">
              <a:solidFill>
                <a:srgbClr val="2DC5FA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9" name="Google Shape;135;p29">
            <a:extLst>
              <a:ext uri="{FF2B5EF4-FFF2-40B4-BE49-F238E27FC236}">
                <a16:creationId xmlns:a16="http://schemas.microsoft.com/office/drawing/2014/main" id="{5A5736EB-662E-D340-AF19-865769122769}"/>
              </a:ext>
            </a:extLst>
          </p:cNvPr>
          <p:cNvSpPr txBox="1"/>
          <p:nvPr/>
        </p:nvSpPr>
        <p:spPr>
          <a:xfrm>
            <a:off x="2386800" y="3437848"/>
            <a:ext cx="437040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b="1" dirty="0">
                <a:solidFill>
                  <a:srgbClr val="2DC5FA"/>
                </a:solidFill>
                <a:latin typeface="Work Sans"/>
                <a:ea typeface="Work Sans"/>
                <a:cs typeface="Work Sans"/>
                <a:sym typeface="Work Sans"/>
              </a:rPr>
              <a:t>Week 7 : Unsupervised Learning</a:t>
            </a:r>
            <a:endParaRPr b="1" dirty="0">
              <a:solidFill>
                <a:srgbClr val="2DC5FA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0" name="Google Shape;135;p29">
            <a:extLst>
              <a:ext uri="{FF2B5EF4-FFF2-40B4-BE49-F238E27FC236}">
                <a16:creationId xmlns:a16="http://schemas.microsoft.com/office/drawing/2014/main" id="{70962970-A5D4-B041-8A8B-B587066416FF}"/>
              </a:ext>
            </a:extLst>
          </p:cNvPr>
          <p:cNvSpPr txBox="1"/>
          <p:nvPr/>
        </p:nvSpPr>
        <p:spPr>
          <a:xfrm>
            <a:off x="2313329" y="1472764"/>
            <a:ext cx="437040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b="1" dirty="0">
                <a:solidFill>
                  <a:srgbClr val="2DC5FA"/>
                </a:solidFill>
                <a:latin typeface="Work Sans"/>
                <a:ea typeface="Work Sans"/>
                <a:cs typeface="Work Sans"/>
                <a:sym typeface="Work Sans"/>
              </a:rPr>
              <a:t>Week 3 : Extraction</a:t>
            </a:r>
            <a:endParaRPr b="1" dirty="0">
              <a:solidFill>
                <a:srgbClr val="2DC5FA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1" name="Google Shape;135;p29">
            <a:extLst>
              <a:ext uri="{FF2B5EF4-FFF2-40B4-BE49-F238E27FC236}">
                <a16:creationId xmlns:a16="http://schemas.microsoft.com/office/drawing/2014/main" id="{D18B4145-ABDA-8641-8E76-D728AD0644FC}"/>
              </a:ext>
            </a:extLst>
          </p:cNvPr>
          <p:cNvSpPr txBox="1"/>
          <p:nvPr/>
        </p:nvSpPr>
        <p:spPr>
          <a:xfrm>
            <a:off x="2386800" y="4323230"/>
            <a:ext cx="437040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b="1" dirty="0">
                <a:solidFill>
                  <a:srgbClr val="2DC5FA"/>
                </a:solidFill>
                <a:latin typeface="Work Sans"/>
                <a:ea typeface="Work Sans"/>
                <a:cs typeface="Work Sans"/>
                <a:sym typeface="Work Sans"/>
              </a:rPr>
              <a:t>Week 9 : Final Project</a:t>
            </a:r>
            <a:endParaRPr b="1" dirty="0">
              <a:solidFill>
                <a:srgbClr val="2DC5FA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2" name="Google Shape;135;p29">
            <a:extLst>
              <a:ext uri="{FF2B5EF4-FFF2-40B4-BE49-F238E27FC236}">
                <a16:creationId xmlns:a16="http://schemas.microsoft.com/office/drawing/2014/main" id="{AC0D55BF-418C-9C4A-B628-E42F2C8061B5}"/>
              </a:ext>
            </a:extLst>
          </p:cNvPr>
          <p:cNvSpPr txBox="1"/>
          <p:nvPr/>
        </p:nvSpPr>
        <p:spPr>
          <a:xfrm>
            <a:off x="2386800" y="3899152"/>
            <a:ext cx="437040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b="1" dirty="0">
                <a:solidFill>
                  <a:srgbClr val="2DC5FA"/>
                </a:solidFill>
                <a:latin typeface="Work Sans"/>
                <a:ea typeface="Work Sans"/>
                <a:cs typeface="Work Sans"/>
                <a:sym typeface="Work Sans"/>
              </a:rPr>
              <a:t>Week 8 : Deploy &amp; More</a:t>
            </a:r>
            <a:endParaRPr b="1" dirty="0">
              <a:solidFill>
                <a:srgbClr val="2DC5FA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3" name="Google Shape;135;p29">
            <a:extLst>
              <a:ext uri="{FF2B5EF4-FFF2-40B4-BE49-F238E27FC236}">
                <a16:creationId xmlns:a16="http://schemas.microsoft.com/office/drawing/2014/main" id="{BB002BDD-AF52-654E-936A-D7C1E18AF192}"/>
              </a:ext>
            </a:extLst>
          </p:cNvPr>
          <p:cNvSpPr txBox="1"/>
          <p:nvPr/>
        </p:nvSpPr>
        <p:spPr>
          <a:xfrm>
            <a:off x="2386800" y="2987756"/>
            <a:ext cx="437040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b="1" dirty="0">
                <a:solidFill>
                  <a:srgbClr val="2DC5FA"/>
                </a:solidFill>
                <a:latin typeface="Work Sans"/>
                <a:ea typeface="Work Sans"/>
                <a:cs typeface="Work Sans"/>
                <a:sym typeface="Work Sans"/>
              </a:rPr>
              <a:t>Week 6 : Supervised Learning</a:t>
            </a:r>
            <a:endParaRPr b="1" dirty="0">
              <a:solidFill>
                <a:srgbClr val="2DC5FA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1"/>
          <p:cNvSpPr txBox="1"/>
          <p:nvPr/>
        </p:nvSpPr>
        <p:spPr>
          <a:xfrm>
            <a:off x="560999" y="364118"/>
            <a:ext cx="401100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b="1" dirty="0">
                <a:solidFill>
                  <a:srgbClr val="2DC5FA"/>
                </a:solidFill>
                <a:latin typeface="Work Sans"/>
                <a:ea typeface="Work Sans"/>
                <a:cs typeface="Work Sans"/>
                <a:sym typeface="Work Sans"/>
              </a:rPr>
              <a:t>Logistic Regression</a:t>
            </a:r>
            <a:endParaRPr sz="1800" dirty="0">
              <a:solidFill>
                <a:srgbClr val="2DC5FA"/>
              </a:solidFill>
              <a:latin typeface="Work Sans Regular"/>
              <a:ea typeface="Work Sans Regular"/>
              <a:cs typeface="Work Sans Regular"/>
              <a:sym typeface="Work Sans Regular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34117162-FC83-A440-A573-88E6F519F6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4114" y="960430"/>
            <a:ext cx="5729139" cy="3222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4108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1"/>
          <p:cNvSpPr txBox="1"/>
          <p:nvPr/>
        </p:nvSpPr>
        <p:spPr>
          <a:xfrm>
            <a:off x="560999" y="364118"/>
            <a:ext cx="401100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b="1" dirty="0">
                <a:solidFill>
                  <a:srgbClr val="2DC5FA"/>
                </a:solidFill>
                <a:latin typeface="Work Sans"/>
                <a:ea typeface="Work Sans"/>
                <a:cs typeface="Work Sans"/>
                <a:sym typeface="Work Sans"/>
              </a:rPr>
              <a:t>Logistic Regression</a:t>
            </a:r>
            <a:endParaRPr sz="1800" dirty="0">
              <a:solidFill>
                <a:srgbClr val="2DC5FA"/>
              </a:solidFill>
              <a:latin typeface="Work Sans Regular"/>
              <a:ea typeface="Work Sans Regular"/>
              <a:cs typeface="Work Sans Regular"/>
              <a:sym typeface="Work Sans Regular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A3A0AE9A-773E-8F49-827D-F4AFD332D0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6393" y="858218"/>
            <a:ext cx="5651212" cy="3630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1761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1"/>
          <p:cNvSpPr txBox="1"/>
          <p:nvPr/>
        </p:nvSpPr>
        <p:spPr>
          <a:xfrm>
            <a:off x="560999" y="364118"/>
            <a:ext cx="401100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b="1" dirty="0">
                <a:solidFill>
                  <a:srgbClr val="2DC5FA"/>
                </a:solidFill>
                <a:latin typeface="Work Sans"/>
                <a:ea typeface="Work Sans"/>
                <a:cs typeface="Work Sans"/>
                <a:sym typeface="Work Sans"/>
              </a:rPr>
              <a:t>Logistic Regression</a:t>
            </a:r>
            <a:endParaRPr sz="1800" dirty="0">
              <a:solidFill>
                <a:srgbClr val="2DC5FA"/>
              </a:solidFill>
              <a:latin typeface="Work Sans Regular"/>
              <a:ea typeface="Work Sans Regular"/>
              <a:cs typeface="Work Sans Regular"/>
              <a:sym typeface="Work Sans Regular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CD9E7CB-B38C-D349-B359-572804791A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056" y="1168933"/>
            <a:ext cx="7911885" cy="2805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5575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1"/>
          <p:cNvSpPr txBox="1"/>
          <p:nvPr/>
        </p:nvSpPr>
        <p:spPr>
          <a:xfrm>
            <a:off x="560999" y="364118"/>
            <a:ext cx="401100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b="1" dirty="0">
                <a:solidFill>
                  <a:srgbClr val="2DC5FA"/>
                </a:solidFill>
                <a:latin typeface="Work Sans"/>
                <a:ea typeface="Work Sans"/>
                <a:cs typeface="Work Sans"/>
                <a:sym typeface="Work Sans"/>
              </a:rPr>
              <a:t>Logistic Regression Multilabel</a:t>
            </a:r>
            <a:endParaRPr sz="1800" dirty="0">
              <a:solidFill>
                <a:srgbClr val="2DC5FA"/>
              </a:solidFill>
              <a:latin typeface="Work Sans Regular"/>
              <a:ea typeface="Work Sans Regular"/>
              <a:cs typeface="Work Sans Regular"/>
              <a:sym typeface="Work Sans Regular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A8B5FAD8-35DA-0A4B-ACE2-6CC6327E99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2028" y="858218"/>
            <a:ext cx="5779941" cy="3622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1960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1"/>
          <p:cNvSpPr txBox="1"/>
          <p:nvPr/>
        </p:nvSpPr>
        <p:spPr>
          <a:xfrm>
            <a:off x="560999" y="364118"/>
            <a:ext cx="401100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b="1" dirty="0">
                <a:solidFill>
                  <a:srgbClr val="2DC5FA"/>
                </a:solidFill>
                <a:latin typeface="Work Sans"/>
                <a:ea typeface="Work Sans"/>
                <a:cs typeface="Work Sans"/>
                <a:sym typeface="Work Sans"/>
              </a:rPr>
              <a:t>Logistic Regression Multilabel</a:t>
            </a:r>
            <a:endParaRPr sz="1800" dirty="0">
              <a:solidFill>
                <a:srgbClr val="2DC5FA"/>
              </a:solidFill>
              <a:latin typeface="Work Sans Regular"/>
              <a:ea typeface="Work Sans Regular"/>
              <a:cs typeface="Work Sans Regular"/>
              <a:sym typeface="Work Sans Regular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207D6B1-842E-2841-B8DE-FB2DFA934B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2614" y="918323"/>
            <a:ext cx="6298769" cy="3306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5757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82</TotalTime>
  <Words>74</Words>
  <Application>Microsoft Macintosh PowerPoint</Application>
  <PresentationFormat>Presentación en pantalla (16:9)</PresentationFormat>
  <Paragraphs>20</Paragraphs>
  <Slides>10</Slides>
  <Notes>10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10</vt:i4>
      </vt:variant>
    </vt:vector>
  </HeadingPairs>
  <TitlesOfParts>
    <vt:vector size="18" baseType="lpstr">
      <vt:lpstr>Arial</vt:lpstr>
      <vt:lpstr>Montserrat</vt:lpstr>
      <vt:lpstr>Helvetica Neue</vt:lpstr>
      <vt:lpstr>Work Sans</vt:lpstr>
      <vt:lpstr>Helvetica Neue Light</vt:lpstr>
      <vt:lpstr>Work Sans Regular</vt:lpstr>
      <vt:lpstr>Simple Light</vt:lpstr>
      <vt:lpstr>White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cp:lastModifiedBy>Microsoft Office User</cp:lastModifiedBy>
  <cp:revision>11</cp:revision>
  <dcterms:modified xsi:type="dcterms:W3CDTF">2021-06-30T09:53:16Z</dcterms:modified>
</cp:coreProperties>
</file>